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SzPct val="100000"/>
              <a:defRPr sz="7200"/>
            </a:lvl1pPr>
            <a:lvl2pPr rtl="0">
              <a:spcBef>
                <a:spcPts val="0"/>
              </a:spcBef>
              <a:buSzPct val="100000"/>
              <a:defRPr sz="7200"/>
            </a:lvl2pPr>
            <a:lvl3pPr rtl="0">
              <a:spcBef>
                <a:spcPts val="0"/>
              </a:spcBef>
              <a:buSzPct val="100000"/>
              <a:defRPr sz="7200"/>
            </a:lvl3pPr>
            <a:lvl4pPr rtl="0">
              <a:spcBef>
                <a:spcPts val="0"/>
              </a:spcBef>
              <a:buSzPct val="100000"/>
              <a:defRPr sz="7200"/>
            </a:lvl4pPr>
            <a:lvl5pPr rtl="0">
              <a:spcBef>
                <a:spcPts val="0"/>
              </a:spcBef>
              <a:buSzPct val="100000"/>
              <a:defRPr sz="7200"/>
            </a:lvl5pPr>
            <a:lvl6pPr rtl="0">
              <a:spcBef>
                <a:spcPts val="0"/>
              </a:spcBef>
              <a:buSzPct val="100000"/>
              <a:defRPr sz="7200"/>
            </a:lvl6pPr>
            <a:lvl7pPr rtl="0">
              <a:spcBef>
                <a:spcPts val="0"/>
              </a:spcBef>
              <a:buSzPct val="100000"/>
              <a:defRPr sz="7200"/>
            </a:lvl7pPr>
            <a:lvl8pPr rtl="0">
              <a:spcBef>
                <a:spcPts val="0"/>
              </a:spcBef>
              <a:buSzPct val="100000"/>
              <a:defRPr sz="7200"/>
            </a:lvl8pPr>
            <a:lvl9pPr rtl="0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0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1.png" Type="http://schemas.openxmlformats.org/officeDocument/2006/relationships/image" Id="rId3"/><Relationship Target="../media/image09.pn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01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6.jpg" Type="http://schemas.openxmlformats.org/officeDocument/2006/relationships/image" Id="rId3"/><Relationship Target="../media/image00.png" Type="http://schemas.openxmlformats.org/officeDocument/2006/relationships/image" Id="rId6"/><Relationship Target="../media/image01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1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/>
        </p:nvSpPr>
        <p:spPr>
          <a:xfrm>
            <a:off y="1639181" x="685800"/>
            <a:ext cy="1648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7200" lang="en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H</a:t>
            </a:r>
            <a:r>
              <a:rPr b="1" baseline="-25000" sz="7200" lang="en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b="1" sz="7200" lang="en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OW LOW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y="3627026" x="685800"/>
            <a:ext cy="774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388DB"/>
                </a:solidFill>
                <a:latin typeface="Ubuntu"/>
                <a:ea typeface="Ubuntu"/>
                <a:cs typeface="Ubuntu"/>
                <a:sym typeface="Ubuntu"/>
              </a:rPr>
              <a:t>											...can you go?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4646700" x="0"/>
            <a:ext cy="496800" cx="394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BBD7F8"/>
                </a:solidFill>
                <a:latin typeface="Ubuntu"/>
                <a:ea typeface="Ubuntu"/>
                <a:cs typeface="Ubuntu"/>
                <a:sym typeface="Ubuntu"/>
              </a:rPr>
              <a:t>Veronica | Nico | Matthew | Jane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Scenario 2: 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Compare water usage with </a:t>
            </a:r>
            <a:r>
              <a:rPr lang="en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friends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65214" x="4740125"/>
            <a:ext cy="2452149" cx="345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169120" x="938950"/>
            <a:ext cy="2444332" cx="345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Scenario 3: 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Find </a:t>
            </a:r>
            <a:r>
              <a:rPr lang="en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motivation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to conserve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087375" x="1105375"/>
            <a:ext cy="2838475" cx="4049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 t="22278" b="8770" r="11244" l="56360"/>
          <a:stretch/>
        </p:blipFill>
        <p:spPr>
          <a:xfrm>
            <a:off y="1944675" x="5696750"/>
            <a:ext cy="2981174" cx="198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Tools Used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proto.io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interactive gestures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interactive elements (menus, lists)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collaborative editing difficult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Marvel and InVision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more static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bigger libraries of icons, etc. but not as interactive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Summary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Updated tasks to be more focused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Revised UI design to address tasks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Able to focus on flow between tasks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Overview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Tasks and key changes</a:t>
            </a:r>
          </a:p>
          <a:p>
            <a:pPr rtl="0" lvl="0" indent="-41910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Revised UI design</a:t>
            </a:r>
          </a:p>
          <a:p>
            <a:pPr rtl="0" lvl="0" indent="-41910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Scenarios</a:t>
            </a:r>
          </a:p>
          <a:p>
            <a:pPr rtl="0" lvl="0" indent="-41910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Tools used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Representative tasks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strike="sngStrike" lang="en">
                <a:solidFill>
                  <a:srgbClr val="CCCCCC"/>
                </a:solidFill>
                <a:latin typeface="Ubuntu"/>
                <a:ea typeface="Ubuntu"/>
                <a:cs typeface="Ubuntu"/>
                <a:sym typeface="Ubuntu"/>
              </a:rPr>
              <a:t>Track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Check </a:t>
            </a:r>
            <a:r>
              <a:rPr lang="en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personal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water usage data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Ubuntu"/>
              <a:ea typeface="Ubuntu"/>
              <a:cs typeface="Ubuntu"/>
              <a:sym typeface="Ubuntu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Compare water usage with </a:t>
            </a:r>
            <a:r>
              <a:rPr lang="en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friends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Ubuntu"/>
              <a:ea typeface="Ubuntu"/>
              <a:cs typeface="Ubuntu"/>
              <a:sym typeface="Ubuntu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Find </a:t>
            </a:r>
            <a:r>
              <a:rPr lang="en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motivation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to conserve</a:t>
            </a:r>
          </a:p>
          <a:p>
            <a:pPr rtl="0" lvl="0" indent="-419100" marL="457200">
              <a:spcBef>
                <a:spcPts val="0"/>
              </a:spcBef>
              <a:buClr>
                <a:srgbClr val="CCCCCC"/>
              </a:buClr>
              <a:buSzPct val="100000"/>
              <a:buFont typeface="Ubuntu"/>
              <a:buChar char="●"/>
            </a:pPr>
            <a:r>
              <a:rPr strike="sngStrike" lang="en">
                <a:solidFill>
                  <a:srgbClr val="CCCCCC"/>
                </a:solidFill>
                <a:latin typeface="Ubuntu"/>
                <a:ea typeface="Ubuntu"/>
                <a:cs typeface="Ubuntu"/>
                <a:sym typeface="Ubuntu"/>
              </a:rPr>
              <a:t>Join conservation competition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Ubuntu"/>
              <a:ea typeface="Ubuntu"/>
              <a:cs typeface="Ubuntu"/>
              <a:sym typeface="Ubuntu"/>
            </a:endParaRPr>
          </a:p>
          <a:p>
            <a:pPr rtl="0" lvl="0" indent="-419100" marL="457200">
              <a:spcBef>
                <a:spcPts val="0"/>
              </a:spcBef>
              <a:buClr>
                <a:srgbClr val="CCCCCC"/>
              </a:buClr>
              <a:buSzPct val="100000"/>
              <a:buFont typeface="Ubuntu"/>
              <a:buChar char="●"/>
            </a:pPr>
            <a:r>
              <a:rPr strike="sngStrike" lang="en">
                <a:solidFill>
                  <a:srgbClr val="CCCCCC"/>
                </a:solidFill>
                <a:latin typeface="Ubuntu"/>
                <a:ea typeface="Ubuntu"/>
                <a:cs typeface="Ubuntu"/>
                <a:sym typeface="Ubuntu"/>
              </a:rPr>
              <a:t>Visualize population water patterns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Revised UI design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sz="2800" lang="en">
                <a:latin typeface="Ubuntu"/>
                <a:ea typeface="Ubuntu"/>
                <a:cs typeface="Ubuntu"/>
                <a:sym typeface="Ubuntu"/>
              </a:rPr>
              <a:t>Removed “home” screen -&gt; cleaner navigation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91251" x="975049"/>
            <a:ext cy="1710425" cx="226169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/>
          <p:nvPr/>
        </p:nvSpPr>
        <p:spPr>
          <a:xfrm>
            <a:off y="3245737" x="3808962"/>
            <a:ext cy="282600" cx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59025" x="4762175"/>
            <a:ext cy="2456024" cx="345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4221000" x="1337650"/>
            <a:ext cy="704850" cx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y="3814975" x="1906750"/>
            <a:ext cy="253499" cx="271499"/>
          </a:xfrm>
          <a:prstGeom prst="mathPlus">
            <a:avLst>
              <a:gd fmla="val 23520" name="adj1"/>
            </a:avLst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Revised UI design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Removed campus/city screen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001000" x="2638211"/>
            <a:ext cy="2924851" cx="386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Revised UI design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Focused on individual usage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70825" x="560300"/>
            <a:ext cy="2456024" cx="345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170825" x="4387625"/>
            <a:ext cy="2440927" cx="3451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Shape 80"/>
          <p:cNvCxnSpPr/>
          <p:nvPr/>
        </p:nvCxnSpPr>
        <p:spPr>
          <a:xfrm rot="10800000" flipH="1">
            <a:off y="2902399" x="1577175"/>
            <a:ext cy="235500" cx="3201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Revised UI design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Incorporated social/tips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59050" x="656549"/>
            <a:ext cy="2440927" cx="34514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>
            <a:off y="2702400" x="2565875"/>
            <a:ext cy="1682999" cx="11534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0" name="Shape 90"/>
          <p:cNvCxnSpPr/>
          <p:nvPr/>
        </p:nvCxnSpPr>
        <p:spPr>
          <a:xfrm rot="10800000" flipH="1">
            <a:off y="3043650" x="3731100"/>
            <a:ext cy="188399" cx="1565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 t="22278" b="8770" r="11244" l="56360"/>
          <a:stretch/>
        </p:blipFill>
        <p:spPr>
          <a:xfrm>
            <a:off y="1572501" x="5473125"/>
            <a:ext cy="3247424" cx="2157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Revised UI design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Provided more data through visuals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89525" x="457199"/>
            <a:ext cy="2562849" cx="338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/>
          <p:nvPr/>
        </p:nvSpPr>
        <p:spPr>
          <a:xfrm>
            <a:off y="3245737" x="4122262"/>
            <a:ext cy="282600" cx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183623" x="4779475"/>
            <a:ext cy="2574652" cx="36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Scenario 1: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Check </a:t>
            </a:r>
            <a:r>
              <a:rPr lang="en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personal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water usage data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438497" x="8686800"/>
            <a:ext cy="634121" cx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63275" x="938950"/>
            <a:ext cy="2456024" cx="345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170825" x="4740125"/>
            <a:ext cy="2440927" cx="345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